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Fira Sans Extra Condensed Medium"/>
      <p:regular r:id="rId18"/>
      <p:bold r:id="rId19"/>
      <p:italic r:id="rId20"/>
      <p:boldItalic r:id="rId21"/>
    </p:embeddedFont>
    <p:embeddedFont>
      <p:font typeface="Varela Round"/>
      <p:regular r:id="rId22"/>
    </p:embeddedFont>
    <p:embeddedFont>
      <p:font typeface="Work Sans Medium"/>
      <p:regular r:id="rId23"/>
      <p:bold r:id="rId24"/>
      <p:italic r:id="rId25"/>
      <p:boldItalic r:id="rId26"/>
    </p:embeddedFont>
    <p:embeddedFont>
      <p:font typeface="Righteous"/>
      <p:regular r:id="rId27"/>
    </p:embeddedFont>
    <p:embeddedFont>
      <p:font typeface="Work Sans Light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C9DCAC-48C5-44ED-9526-DD88876926F3}">
  <a:tblStyle styleId="{7CC9DCAC-48C5-44ED-9526-DD88876926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italic.fntdata"/><Relationship Id="rId22" Type="http://schemas.openxmlformats.org/officeDocument/2006/relationships/font" Target="fonts/VarelaRound-regular.fntdata"/><Relationship Id="rId21" Type="http://schemas.openxmlformats.org/officeDocument/2006/relationships/font" Target="fonts/FiraSansExtraCondensedMedium-boldItalic.fntdata"/><Relationship Id="rId24" Type="http://schemas.openxmlformats.org/officeDocument/2006/relationships/font" Target="fonts/WorkSansMedium-bold.fntdata"/><Relationship Id="rId23" Type="http://schemas.openxmlformats.org/officeDocument/2006/relationships/font" Target="fonts/WorkSans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WorkSansMedium-boldItalic.fntdata"/><Relationship Id="rId25" Type="http://schemas.openxmlformats.org/officeDocument/2006/relationships/font" Target="fonts/WorkSansMedium-italic.fntdata"/><Relationship Id="rId28" Type="http://schemas.openxmlformats.org/officeDocument/2006/relationships/font" Target="fonts/WorkSansLight-regular.fntdata"/><Relationship Id="rId27" Type="http://schemas.openxmlformats.org/officeDocument/2006/relationships/font" Target="fonts/Righteou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WorkSansLight-boldItalic.fntdata"/><Relationship Id="rId30" Type="http://schemas.openxmlformats.org/officeDocument/2006/relationships/font" Target="fonts/WorkSansLight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41d1d50b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41d1d50b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431725f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431725f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d440ba0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d440ba0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d440ba0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d440ba0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d440ba0a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d440ba0a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d440ba0a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d440ba0a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41b502e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41b502e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41b502ea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a41b502ea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41d1d50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41d1d50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41d1d50b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41d1d50b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001902" y="2100325"/>
            <a:ext cx="51000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07781" y="3528899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image">
  <p:cSld name="CUSTOM_7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569375" y="968925"/>
            <a:ext cx="39537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" type="body"/>
          </p:nvPr>
        </p:nvSpPr>
        <p:spPr>
          <a:xfrm>
            <a:off x="4849300" y="1597798"/>
            <a:ext cx="33039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ctrTitle"/>
          </p:nvPr>
        </p:nvSpPr>
        <p:spPr>
          <a:xfrm flipH="1">
            <a:off x="2486100" y="1525800"/>
            <a:ext cx="4171800" cy="1777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CUSTOM_1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5735301" y="2311315"/>
            <a:ext cx="279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5985524" y="2780870"/>
            <a:ext cx="2541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4"/>
          <p:cNvSpPr txBox="1"/>
          <p:nvPr>
            <p:ph hasCustomPrompt="1" idx="2" type="title"/>
          </p:nvPr>
        </p:nvSpPr>
        <p:spPr>
          <a:xfrm>
            <a:off x="6773458" y="1717600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291122" y="44132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5714999" y="2109700"/>
            <a:ext cx="26214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5"/>
          <p:cNvSpPr txBox="1"/>
          <p:nvPr/>
        </p:nvSpPr>
        <p:spPr>
          <a:xfrm>
            <a:off x="620474" y="3818048"/>
            <a:ext cx="33507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CREDITS: This presentation template was created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Medium"/>
                <a:ea typeface="Work Sans Medium"/>
                <a:cs typeface="Work Sans Medium"/>
                <a:sym typeface="Work Sans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including icons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Medium"/>
                <a:ea typeface="Work Sans Medium"/>
                <a:cs typeface="Work Sans Medium"/>
                <a:sym typeface="Work Sans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and infographics &amp; images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Work Sans Medium"/>
                <a:ea typeface="Work Sans Medium"/>
                <a:cs typeface="Work Sans Medium"/>
                <a:sym typeface="Work Sans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subTitle"/>
          </p:nvPr>
        </p:nvSpPr>
        <p:spPr>
          <a:xfrm flipH="1">
            <a:off x="6349425" y="2108394"/>
            <a:ext cx="2195400" cy="9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6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ctrTitle"/>
          </p:nvPr>
        </p:nvSpPr>
        <p:spPr>
          <a:xfrm>
            <a:off x="2825866" y="861507"/>
            <a:ext cx="1906500" cy="3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2825890" y="1084325"/>
            <a:ext cx="1906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2" type="ctrTitle"/>
          </p:nvPr>
        </p:nvSpPr>
        <p:spPr>
          <a:xfrm>
            <a:off x="6024022" y="62152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3" type="subTitle"/>
          </p:nvPr>
        </p:nvSpPr>
        <p:spPr>
          <a:xfrm>
            <a:off x="6024025" y="1089725"/>
            <a:ext cx="1846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4" type="ctrTitle"/>
          </p:nvPr>
        </p:nvSpPr>
        <p:spPr>
          <a:xfrm>
            <a:off x="6024022" y="198001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5" type="subTitle"/>
          </p:nvPr>
        </p:nvSpPr>
        <p:spPr>
          <a:xfrm>
            <a:off x="6024025" y="2441915"/>
            <a:ext cx="18783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6" type="ctrTitle"/>
          </p:nvPr>
        </p:nvSpPr>
        <p:spPr>
          <a:xfrm>
            <a:off x="2825866" y="1978153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7" type="subTitle"/>
          </p:nvPr>
        </p:nvSpPr>
        <p:spPr>
          <a:xfrm>
            <a:off x="2825875" y="2439620"/>
            <a:ext cx="1906500" cy="6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8" type="ctrTitle"/>
          </p:nvPr>
        </p:nvSpPr>
        <p:spPr>
          <a:xfrm>
            <a:off x="2825866" y="33528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9" type="subTitle"/>
          </p:nvPr>
        </p:nvSpPr>
        <p:spPr>
          <a:xfrm>
            <a:off x="2825878" y="3820239"/>
            <a:ext cx="19065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3" type="ctrTitle"/>
          </p:nvPr>
        </p:nvSpPr>
        <p:spPr>
          <a:xfrm>
            <a:off x="6024022" y="33528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4" type="subTitle"/>
          </p:nvPr>
        </p:nvSpPr>
        <p:spPr>
          <a:xfrm>
            <a:off x="6024025" y="3821889"/>
            <a:ext cx="1690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5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1313614" y="142922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1113813" y="1890700"/>
            <a:ext cx="2106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0" name="Google Shape;90;p18"/>
          <p:cNvSpPr txBox="1"/>
          <p:nvPr>
            <p:ph idx="2" type="ctrTitle"/>
          </p:nvPr>
        </p:nvSpPr>
        <p:spPr>
          <a:xfrm>
            <a:off x="6076287" y="1446538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3" type="subTitle"/>
          </p:nvPr>
        </p:nvSpPr>
        <p:spPr>
          <a:xfrm>
            <a:off x="6076287" y="1908000"/>
            <a:ext cx="2106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2" name="Google Shape;92;p18"/>
          <p:cNvSpPr txBox="1"/>
          <p:nvPr>
            <p:ph idx="4" type="ctrTitle"/>
          </p:nvPr>
        </p:nvSpPr>
        <p:spPr>
          <a:xfrm>
            <a:off x="1399447" y="2573950"/>
            <a:ext cx="1820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5" type="subTitle"/>
          </p:nvPr>
        </p:nvSpPr>
        <p:spPr>
          <a:xfrm>
            <a:off x="1113813" y="3035425"/>
            <a:ext cx="2106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4" name="Google Shape;94;p18"/>
          <p:cNvSpPr txBox="1"/>
          <p:nvPr>
            <p:ph idx="6" type="ctrTitle"/>
          </p:nvPr>
        </p:nvSpPr>
        <p:spPr>
          <a:xfrm>
            <a:off x="6076287" y="2591263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7" type="subTitle"/>
          </p:nvPr>
        </p:nvSpPr>
        <p:spPr>
          <a:xfrm>
            <a:off x="6076287" y="3052725"/>
            <a:ext cx="21063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18"/>
          <p:cNvSpPr txBox="1"/>
          <p:nvPr>
            <p:ph idx="8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 flipH="1">
            <a:off x="1746975" y="1596275"/>
            <a:ext cx="150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19"/>
          <p:cNvSpPr txBox="1"/>
          <p:nvPr>
            <p:ph idx="1" type="subTitle"/>
          </p:nvPr>
        </p:nvSpPr>
        <p:spPr>
          <a:xfrm flipH="1">
            <a:off x="1617325" y="2198763"/>
            <a:ext cx="1760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19"/>
          <p:cNvSpPr txBox="1"/>
          <p:nvPr>
            <p:ph idx="2" type="ctrTitle"/>
          </p:nvPr>
        </p:nvSpPr>
        <p:spPr>
          <a:xfrm flipH="1">
            <a:off x="6651752" y="1596268"/>
            <a:ext cx="1727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" name="Google Shape;101;p19"/>
          <p:cNvSpPr txBox="1"/>
          <p:nvPr>
            <p:ph idx="3" type="subTitle"/>
          </p:nvPr>
        </p:nvSpPr>
        <p:spPr>
          <a:xfrm flipH="1">
            <a:off x="6690902" y="2198763"/>
            <a:ext cx="16488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4" type="ctrTitle"/>
          </p:nvPr>
        </p:nvSpPr>
        <p:spPr>
          <a:xfrm flipH="1">
            <a:off x="4121035" y="1596268"/>
            <a:ext cx="1760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5" type="subTitle"/>
          </p:nvPr>
        </p:nvSpPr>
        <p:spPr>
          <a:xfrm flipH="1">
            <a:off x="4121035" y="2198763"/>
            <a:ext cx="1760400" cy="10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19"/>
          <p:cNvSpPr txBox="1"/>
          <p:nvPr>
            <p:ph idx="6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ctrTitle"/>
          </p:nvPr>
        </p:nvSpPr>
        <p:spPr>
          <a:xfrm>
            <a:off x="2260263" y="1841694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2261348" y="2276275"/>
            <a:ext cx="22725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2" type="ctrTitle"/>
          </p:nvPr>
        </p:nvSpPr>
        <p:spPr>
          <a:xfrm>
            <a:off x="5410429" y="1841694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3" type="subTitle"/>
          </p:nvPr>
        </p:nvSpPr>
        <p:spPr>
          <a:xfrm>
            <a:off x="5411498" y="2276275"/>
            <a:ext cx="2214300" cy="8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4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3502200" y="1165800"/>
            <a:ext cx="4308300" cy="14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 flipH="1">
            <a:off x="4305300" y="2629650"/>
            <a:ext cx="35052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3">
  <p:cSld name="CUSTOM_12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ctrTitle"/>
          </p:nvPr>
        </p:nvSpPr>
        <p:spPr>
          <a:xfrm>
            <a:off x="2021610" y="4205550"/>
            <a:ext cx="2845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1" type="subTitle"/>
          </p:nvPr>
        </p:nvSpPr>
        <p:spPr>
          <a:xfrm>
            <a:off x="4395528" y="4118203"/>
            <a:ext cx="2737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1"/>
          <p:cNvSpPr txBox="1"/>
          <p:nvPr>
            <p:ph hasCustomPrompt="1" idx="2" type="title"/>
          </p:nvPr>
        </p:nvSpPr>
        <p:spPr>
          <a:xfrm>
            <a:off x="2021623" y="3607453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subTitle"/>
          </p:nvPr>
        </p:nvSpPr>
        <p:spPr>
          <a:xfrm flipH="1">
            <a:off x="3276600" y="3695902"/>
            <a:ext cx="2590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type="title"/>
          </p:nvPr>
        </p:nvSpPr>
        <p:spPr>
          <a:xfrm flipH="1">
            <a:off x="1304250" y="1310498"/>
            <a:ext cx="65355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166275" y="2607121"/>
            <a:ext cx="2790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0" name="Google Shape;120;p23"/>
          <p:cNvSpPr txBox="1"/>
          <p:nvPr>
            <p:ph hasCustomPrompt="1" type="title"/>
          </p:nvPr>
        </p:nvSpPr>
        <p:spPr>
          <a:xfrm>
            <a:off x="1166275" y="2323908"/>
            <a:ext cx="2790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3"/>
          <p:cNvSpPr txBox="1"/>
          <p:nvPr>
            <p:ph idx="2" type="subTitle"/>
          </p:nvPr>
        </p:nvSpPr>
        <p:spPr>
          <a:xfrm>
            <a:off x="5257210" y="1672675"/>
            <a:ext cx="25782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2" name="Google Shape;122;p23"/>
          <p:cNvSpPr txBox="1"/>
          <p:nvPr>
            <p:ph hasCustomPrompt="1" idx="3" type="title"/>
          </p:nvPr>
        </p:nvSpPr>
        <p:spPr>
          <a:xfrm>
            <a:off x="4939985" y="1223825"/>
            <a:ext cx="3212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/>
          <p:nvPr>
            <p:ph idx="4" type="subTitle"/>
          </p:nvPr>
        </p:nvSpPr>
        <p:spPr>
          <a:xfrm>
            <a:off x="5266082" y="3568065"/>
            <a:ext cx="2790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4" name="Google Shape;124;p23"/>
          <p:cNvSpPr txBox="1"/>
          <p:nvPr>
            <p:ph hasCustomPrompt="1" idx="5" type="title"/>
          </p:nvPr>
        </p:nvSpPr>
        <p:spPr>
          <a:xfrm>
            <a:off x="4992429" y="3298250"/>
            <a:ext cx="32127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ctrTitle"/>
          </p:nvPr>
        </p:nvSpPr>
        <p:spPr>
          <a:xfrm flipH="1">
            <a:off x="1954550" y="1315651"/>
            <a:ext cx="165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4"/>
          <p:cNvSpPr txBox="1"/>
          <p:nvPr>
            <p:ph idx="1" type="subTitle"/>
          </p:nvPr>
        </p:nvSpPr>
        <p:spPr>
          <a:xfrm flipH="1">
            <a:off x="1954545" y="3316109"/>
            <a:ext cx="1650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4"/>
          <p:cNvSpPr txBox="1"/>
          <p:nvPr>
            <p:ph idx="2" type="ctrTitle"/>
          </p:nvPr>
        </p:nvSpPr>
        <p:spPr>
          <a:xfrm flipH="1">
            <a:off x="4151575" y="1315651"/>
            <a:ext cx="165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4"/>
          <p:cNvSpPr txBox="1"/>
          <p:nvPr>
            <p:ph idx="3" type="subTitle"/>
          </p:nvPr>
        </p:nvSpPr>
        <p:spPr>
          <a:xfrm flipH="1">
            <a:off x="4274425" y="3316109"/>
            <a:ext cx="1404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4"/>
          <p:cNvSpPr txBox="1"/>
          <p:nvPr>
            <p:ph idx="4" type="title"/>
          </p:nvPr>
        </p:nvSpPr>
        <p:spPr>
          <a:xfrm rot="-5400000">
            <a:off x="-1023205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5" type="ctrTitle"/>
          </p:nvPr>
        </p:nvSpPr>
        <p:spPr>
          <a:xfrm flipH="1">
            <a:off x="6348600" y="1315651"/>
            <a:ext cx="165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4"/>
          <p:cNvSpPr txBox="1"/>
          <p:nvPr>
            <p:ph idx="6" type="subTitle"/>
          </p:nvPr>
        </p:nvSpPr>
        <p:spPr>
          <a:xfrm flipH="1">
            <a:off x="6471450" y="3316109"/>
            <a:ext cx="1404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">
  <p:cSld name="CUSTOM_5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idx="1" type="subTitle"/>
          </p:nvPr>
        </p:nvSpPr>
        <p:spPr>
          <a:xfrm flipH="1">
            <a:off x="6444175" y="2909665"/>
            <a:ext cx="2121600" cy="110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6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1865207" y="1417571"/>
            <a:ext cx="1839300" cy="110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3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1630050" y="600875"/>
            <a:ext cx="3624600" cy="40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2" type="body"/>
          </p:nvPr>
        </p:nvSpPr>
        <p:spPr>
          <a:xfrm>
            <a:off x="4268550" y="1023200"/>
            <a:ext cx="4194300" cy="38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bg>
      <p:bgPr>
        <a:noFill/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" name="Google Shape;14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8" name="Google Shape;14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ctrTitle"/>
          </p:nvPr>
        </p:nvSpPr>
        <p:spPr>
          <a:xfrm flipH="1">
            <a:off x="3187656" y="1006023"/>
            <a:ext cx="178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 flipH="1">
            <a:off x="3187573" y="1467512"/>
            <a:ext cx="16020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hasCustomPrompt="1" idx="2" type="title"/>
          </p:nvPr>
        </p:nvSpPr>
        <p:spPr>
          <a:xfrm>
            <a:off x="3671775" y="883818"/>
            <a:ext cx="611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4"/>
          <p:cNvSpPr txBox="1"/>
          <p:nvPr>
            <p:ph idx="3" type="ctrTitle"/>
          </p:nvPr>
        </p:nvSpPr>
        <p:spPr>
          <a:xfrm flipH="1">
            <a:off x="3187656" y="3088253"/>
            <a:ext cx="178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4" type="subTitle"/>
          </p:nvPr>
        </p:nvSpPr>
        <p:spPr>
          <a:xfrm flipH="1">
            <a:off x="3187672" y="3544263"/>
            <a:ext cx="1602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hasCustomPrompt="1" idx="5" type="title"/>
          </p:nvPr>
        </p:nvSpPr>
        <p:spPr>
          <a:xfrm>
            <a:off x="3673003" y="2843668"/>
            <a:ext cx="611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4"/>
          <p:cNvSpPr txBox="1"/>
          <p:nvPr>
            <p:ph idx="6" type="ctrTitle"/>
          </p:nvPr>
        </p:nvSpPr>
        <p:spPr>
          <a:xfrm flipH="1">
            <a:off x="6845897" y="1006023"/>
            <a:ext cx="178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7" type="subTitle"/>
          </p:nvPr>
        </p:nvSpPr>
        <p:spPr>
          <a:xfrm flipH="1">
            <a:off x="6845925" y="1467512"/>
            <a:ext cx="17898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hasCustomPrompt="1" idx="8" type="title"/>
          </p:nvPr>
        </p:nvSpPr>
        <p:spPr>
          <a:xfrm>
            <a:off x="7201626" y="897345"/>
            <a:ext cx="884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4"/>
          <p:cNvSpPr txBox="1"/>
          <p:nvPr>
            <p:ph idx="9" type="ctrTitle"/>
          </p:nvPr>
        </p:nvSpPr>
        <p:spPr>
          <a:xfrm flipH="1">
            <a:off x="6839174" y="3086449"/>
            <a:ext cx="178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3" type="subTitle"/>
          </p:nvPr>
        </p:nvSpPr>
        <p:spPr>
          <a:xfrm flipH="1">
            <a:off x="6839200" y="3544263"/>
            <a:ext cx="1789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hasCustomPrompt="1" idx="14" type="title"/>
          </p:nvPr>
        </p:nvSpPr>
        <p:spPr>
          <a:xfrm>
            <a:off x="7201626" y="2842140"/>
            <a:ext cx="884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4"/>
          <p:cNvSpPr txBox="1"/>
          <p:nvPr>
            <p:ph idx="15" type="title"/>
          </p:nvPr>
        </p:nvSpPr>
        <p:spPr>
          <a:xfrm rot="-5400000">
            <a:off x="-1014638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 flipH="1">
            <a:off x="3989675" y="3032150"/>
            <a:ext cx="30696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 flipH="1">
            <a:off x="3989675" y="1700925"/>
            <a:ext cx="3382800" cy="13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1">
  <p:cSld name="CUSTOM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617619" y="2317250"/>
            <a:ext cx="2470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617619" y="2778700"/>
            <a:ext cx="2559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" name="Google Shape;34;p6"/>
          <p:cNvSpPr txBox="1"/>
          <p:nvPr>
            <p:ph hasCustomPrompt="1" idx="2" type="title"/>
          </p:nvPr>
        </p:nvSpPr>
        <p:spPr>
          <a:xfrm>
            <a:off x="617619" y="1714374"/>
            <a:ext cx="839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body"/>
          </p:nvPr>
        </p:nvSpPr>
        <p:spPr>
          <a:xfrm>
            <a:off x="2739150" y="1457550"/>
            <a:ext cx="45921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ctrTitle"/>
          </p:nvPr>
        </p:nvSpPr>
        <p:spPr>
          <a:xfrm flipH="1">
            <a:off x="5109875" y="684488"/>
            <a:ext cx="1553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" type="subTitle"/>
          </p:nvPr>
        </p:nvSpPr>
        <p:spPr>
          <a:xfrm flipH="1">
            <a:off x="3576800" y="1145950"/>
            <a:ext cx="3130200" cy="18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2" type="ctrTitle"/>
          </p:nvPr>
        </p:nvSpPr>
        <p:spPr>
          <a:xfrm flipH="1">
            <a:off x="3235150" y="2614686"/>
            <a:ext cx="178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3" type="subTitle"/>
          </p:nvPr>
        </p:nvSpPr>
        <p:spPr>
          <a:xfrm flipH="1">
            <a:off x="3235200" y="3076149"/>
            <a:ext cx="3130200" cy="11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4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ctrTitle"/>
          </p:nvPr>
        </p:nvSpPr>
        <p:spPr>
          <a:xfrm flipH="1">
            <a:off x="2942904" y="1121425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 flipH="1">
            <a:off x="2415800" y="1694796"/>
            <a:ext cx="2614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" name="Google Shape;47;p9"/>
          <p:cNvSpPr txBox="1"/>
          <p:nvPr>
            <p:ph idx="2" type="ctrTitle"/>
          </p:nvPr>
        </p:nvSpPr>
        <p:spPr>
          <a:xfrm flipH="1">
            <a:off x="5932129" y="219928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3" type="subTitle"/>
          </p:nvPr>
        </p:nvSpPr>
        <p:spPr>
          <a:xfrm flipH="1">
            <a:off x="5405025" y="2789843"/>
            <a:ext cx="2614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" name="Google Shape;49;p9"/>
          <p:cNvSpPr txBox="1"/>
          <p:nvPr>
            <p:ph idx="4" type="ctrTitle"/>
          </p:nvPr>
        </p:nvSpPr>
        <p:spPr>
          <a:xfrm flipH="1">
            <a:off x="2942904" y="3407008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5" type="subTitle"/>
          </p:nvPr>
        </p:nvSpPr>
        <p:spPr>
          <a:xfrm flipH="1">
            <a:off x="2415800" y="4134139"/>
            <a:ext cx="26148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" name="Google Shape;51;p9"/>
          <p:cNvSpPr txBox="1"/>
          <p:nvPr>
            <p:ph idx="6"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E1E1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245750" y="355650"/>
            <a:ext cx="627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arela Round"/>
              <a:buNone/>
              <a:defRPr sz="2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ighteous"/>
              <a:buNone/>
              <a:defRPr sz="2800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●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○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■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●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○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■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●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Light"/>
              <a:buChar char="○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Work Sans Light"/>
              <a:buChar char="■"/>
              <a:defRPr sz="12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Full Stock - Restaurant Ordering and Automated Inventory Management System</a:t>
            </a:r>
            <a:endParaRPr sz="4000"/>
          </a:p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Work Sans"/>
                <a:ea typeface="Work Sans"/>
                <a:cs typeface="Work Sans"/>
                <a:sym typeface="Work Sans"/>
              </a:rPr>
              <a:t>Team 8: </a:t>
            </a:r>
            <a:r>
              <a:rPr b="1" lang="en" sz="1800">
                <a:latin typeface="Work Sans"/>
                <a:ea typeface="Work Sans"/>
                <a:cs typeface="Work Sans"/>
                <a:sym typeface="Work Sans"/>
              </a:rPr>
              <a:t>Cameron Nguyen, Nathan Carney, Rachel Freedman, and Sam Song</a:t>
            </a:r>
            <a:endParaRPr b="1" sz="180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1 Diagram </a:t>
            </a:r>
            <a:endParaRPr/>
          </a:p>
        </p:txBody>
      </p:sp>
      <p:sp>
        <p:nvSpPr>
          <p:cNvPr id="218" name="Google Shape;218;p40"/>
          <p:cNvSpPr txBox="1"/>
          <p:nvPr>
            <p:ph idx="1" type="body"/>
          </p:nvPr>
        </p:nvSpPr>
        <p:spPr>
          <a:xfrm>
            <a:off x="2739150" y="1457550"/>
            <a:ext cx="45921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527175"/>
            <a:ext cx="59436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 (ERD)</a:t>
            </a:r>
            <a:endParaRPr/>
          </a:p>
        </p:txBody>
      </p:sp>
      <p:pic>
        <p:nvPicPr>
          <p:cNvPr id="225" name="Google Shape;2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698" y="134150"/>
            <a:ext cx="3371224" cy="500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</a:t>
            </a:r>
            <a:endParaRPr/>
          </a:p>
        </p:txBody>
      </p:sp>
      <p:sp>
        <p:nvSpPr>
          <p:cNvPr id="160" name="Google Shape;160;p32"/>
          <p:cNvSpPr txBox="1"/>
          <p:nvPr>
            <p:ph idx="1" type="body"/>
          </p:nvPr>
        </p:nvSpPr>
        <p:spPr>
          <a:xfrm>
            <a:off x="2739150" y="1457550"/>
            <a:ext cx="4592100" cy="26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Varela Round"/>
              <a:buChar char="●"/>
            </a:pP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Approximately</a:t>
            </a: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 $899 billion industry</a:t>
            </a:r>
            <a:endParaRPr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Varela Round"/>
              <a:buChar char="●"/>
            </a:pP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COVID-19 ----&gt; 60%  </a:t>
            </a: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forced</a:t>
            </a: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 to close</a:t>
            </a:r>
            <a:endParaRPr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Varela Round"/>
              <a:buChar char="●"/>
            </a:pP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 1. Order delivery. </a:t>
            </a:r>
            <a:endParaRPr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Varela Round"/>
              <a:buChar char="●"/>
            </a:pP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2. Demographics of the  user. </a:t>
            </a:r>
            <a:endParaRPr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Varela Round"/>
              <a:buChar char="●"/>
            </a:pPr>
            <a:r>
              <a:rPr lang="en">
                <a:solidFill>
                  <a:schemeClr val="accent2"/>
                </a:solidFill>
                <a:latin typeface="Varela Round"/>
                <a:ea typeface="Varela Round"/>
                <a:cs typeface="Varela Round"/>
                <a:sym typeface="Varela Round"/>
              </a:rPr>
              <a:t>3. Update the inventory system </a:t>
            </a:r>
            <a:endParaRPr>
              <a:solidFill>
                <a:schemeClr val="accent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/>
          <p:nvPr>
            <p:ph type="title"/>
          </p:nvPr>
        </p:nvSpPr>
        <p:spPr>
          <a:xfrm>
            <a:off x="311700" y="2390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- </a:t>
            </a:r>
            <a:r>
              <a:rPr lang="en"/>
              <a:t>Parallel Development Methodology</a:t>
            </a:r>
            <a:endParaRPr/>
          </a:p>
        </p:txBody>
      </p:sp>
      <p:sp>
        <p:nvSpPr>
          <p:cNvPr id="166" name="Google Shape;166;p33"/>
          <p:cNvSpPr txBox="1"/>
          <p:nvPr/>
        </p:nvSpPr>
        <p:spPr>
          <a:xfrm>
            <a:off x="4769950" y="1135025"/>
            <a:ext cx="4374000" cy="3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413" y="855000"/>
            <a:ext cx="5591175" cy="415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25" y="0"/>
            <a:ext cx="584835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Staffing Plan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78" name="Google Shape;178;p35"/>
          <p:cNvSpPr txBox="1"/>
          <p:nvPr>
            <p:ph idx="1" type="body"/>
          </p:nvPr>
        </p:nvSpPr>
        <p:spPr>
          <a:xfrm>
            <a:off x="2739150" y="1457550"/>
            <a:ext cx="4592100" cy="23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975" y="576250"/>
            <a:ext cx="7429500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6"/>
          <p:cNvSpPr txBox="1"/>
          <p:nvPr>
            <p:ph type="title"/>
          </p:nvPr>
        </p:nvSpPr>
        <p:spPr>
          <a:xfrm>
            <a:off x="251425" y="1135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Requirements Showcase </a:t>
            </a:r>
            <a:endParaRPr>
              <a:solidFill>
                <a:schemeClr val="accent1"/>
              </a:solidFill>
            </a:endParaRPr>
          </a:p>
        </p:txBody>
      </p:sp>
      <p:graphicFrame>
        <p:nvGraphicFramePr>
          <p:cNvPr id="185" name="Google Shape;185;p36"/>
          <p:cNvGraphicFramePr/>
          <p:nvPr/>
        </p:nvGraphicFramePr>
        <p:xfrm>
          <a:off x="155850" y="68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{7CC9DCAC-48C5-44ED-9526-DD88876926F3}</a:tableStyleId>
              </a:tblPr>
              <a:tblGrid>
                <a:gridCol w="3165950"/>
                <a:gridCol w="5666350"/>
              </a:tblGrid>
              <a:tr h="86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Business Needs</a:t>
                      </a:r>
                      <a:endParaRPr sz="12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Provide estimates for the quantity of ingredients used in each dish offered on the menu and assure this information is up to date with any portion changes or menu additions.                                                              </a:t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</a:tr>
              <a:tr h="51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User Needs</a:t>
                      </a:r>
                      <a:endParaRPr sz="12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Confirm a customer’s menu item selection and approve the system’s estimated wait time.</a:t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</a:tr>
              <a:tr h="989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Process Oriented Functional</a:t>
                      </a:r>
                      <a:endParaRPr sz="12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The system must generate an out-of-stock notification when an ingredient inventory quantity reaches the item reorder point.</a:t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</a:tr>
              <a:tr h="496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Information Oriented Functional</a:t>
                      </a:r>
                      <a:endParaRPr sz="12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The system must retain individual customer order history for six months</a:t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</a:tr>
              <a:tr h="496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Non-Functional Requirement </a:t>
                      </a:r>
                      <a:endParaRPr sz="12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User credit cards must be kept private to assure PCI DSS Compliance</a:t>
                      </a:r>
                      <a:endParaRPr sz="1000">
                        <a:solidFill>
                          <a:schemeClr val="accent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7"/>
          <p:cNvSpPr txBox="1"/>
          <p:nvPr>
            <p:ph type="title"/>
          </p:nvPr>
        </p:nvSpPr>
        <p:spPr>
          <a:xfrm>
            <a:off x="1607650" y="394800"/>
            <a:ext cx="634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Requirement Elicitation Methodology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1" name="Google Shape;191;p37"/>
          <p:cNvSpPr/>
          <p:nvPr/>
        </p:nvSpPr>
        <p:spPr>
          <a:xfrm>
            <a:off x="642950" y="1838400"/>
            <a:ext cx="2109600" cy="254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92" name="Google Shape;192;p37"/>
          <p:cNvSpPr/>
          <p:nvPr/>
        </p:nvSpPr>
        <p:spPr>
          <a:xfrm>
            <a:off x="6431100" y="1838400"/>
            <a:ext cx="2109600" cy="249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7"/>
          <p:cNvSpPr/>
          <p:nvPr/>
        </p:nvSpPr>
        <p:spPr>
          <a:xfrm>
            <a:off x="3646625" y="1838400"/>
            <a:ext cx="2109600" cy="254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7"/>
          <p:cNvSpPr txBox="1"/>
          <p:nvPr/>
        </p:nvSpPr>
        <p:spPr>
          <a:xfrm>
            <a:off x="2611925" y="1156113"/>
            <a:ext cx="41790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</a:rPr>
              <a:t>Interviews</a:t>
            </a:r>
            <a:endParaRPr sz="2600">
              <a:solidFill>
                <a:schemeClr val="accent2"/>
              </a:solidFill>
            </a:endParaRPr>
          </a:p>
        </p:txBody>
      </p:sp>
      <p:pic>
        <p:nvPicPr>
          <p:cNvPr id="195" name="Google Shape;1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237" y="2187436"/>
            <a:ext cx="1229025" cy="184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4250" y="2088725"/>
            <a:ext cx="1334349" cy="19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8725" y="2088713"/>
            <a:ext cx="1334350" cy="199868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7"/>
          <p:cNvSpPr txBox="1"/>
          <p:nvPr/>
        </p:nvSpPr>
        <p:spPr>
          <a:xfrm>
            <a:off x="1275850" y="1888650"/>
            <a:ext cx="13863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Owner </a:t>
            </a:r>
            <a:endParaRPr/>
          </a:p>
        </p:txBody>
      </p:sp>
      <p:sp>
        <p:nvSpPr>
          <p:cNvPr id="199" name="Google Shape;199;p37"/>
          <p:cNvSpPr txBox="1"/>
          <p:nvPr/>
        </p:nvSpPr>
        <p:spPr>
          <a:xfrm>
            <a:off x="4269450" y="1785175"/>
            <a:ext cx="13863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 Chef</a:t>
            </a:r>
            <a:r>
              <a:rPr lang="en"/>
              <a:t> </a:t>
            </a:r>
            <a:endParaRPr/>
          </a:p>
        </p:txBody>
      </p:sp>
      <p:sp>
        <p:nvSpPr>
          <p:cNvPr id="200" name="Google Shape;200;p37"/>
          <p:cNvSpPr txBox="1"/>
          <p:nvPr/>
        </p:nvSpPr>
        <p:spPr>
          <a:xfrm>
            <a:off x="7094075" y="1785175"/>
            <a:ext cx="13863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Manager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Level Diagram</a:t>
            </a:r>
            <a:endParaRPr/>
          </a:p>
        </p:txBody>
      </p:sp>
      <p:pic>
        <p:nvPicPr>
          <p:cNvPr id="206" name="Google Shape;20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426" y="1794025"/>
            <a:ext cx="6912224" cy="14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/>
          <p:nvPr>
            <p:ph type="title"/>
          </p:nvPr>
        </p:nvSpPr>
        <p:spPr>
          <a:xfrm rot="-5400000">
            <a:off x="-1021401" y="2252550"/>
            <a:ext cx="36576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0 Diagram</a:t>
            </a:r>
            <a:endParaRPr/>
          </a:p>
        </p:txBody>
      </p:sp>
      <p:pic>
        <p:nvPicPr>
          <p:cNvPr id="212" name="Google Shape;2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225" y="989013"/>
            <a:ext cx="5943600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on Cyber Mon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30FCF1"/>
      </a:accent1>
      <a:accent2>
        <a:srgbClr val="F73CAB"/>
      </a:accent2>
      <a:accent3>
        <a:srgbClr val="1E1E1E"/>
      </a:accent3>
      <a:accent4>
        <a:srgbClr val="2ED9FF"/>
      </a:accent4>
      <a:accent5>
        <a:srgbClr val="FFE2F7"/>
      </a:accent5>
      <a:accent6>
        <a:srgbClr val="FFFFFF"/>
      </a:accent6>
      <a:hlink>
        <a:srgbClr val="FF9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